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501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043355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09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95226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3518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4144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99086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566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797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54083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3881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D4BD-A431-47B7-AB52-4817EC14B034}" type="datetimeFigureOut">
              <a:rPr lang="nl-NL" smtClean="0"/>
              <a:t>23-10-2016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61D4C-E7DE-46D5-AE89-6D33C57B65E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28981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Infectiepreventie van </a:t>
            </a:r>
            <a:r>
              <a:rPr lang="nl-NL" dirty="0" err="1" smtClean="0"/>
              <a:t>AtotZ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H3</a:t>
            </a:r>
          </a:p>
          <a:p>
            <a:r>
              <a:rPr lang="nl-NL" dirty="0" smtClean="0"/>
              <a:t>Zicht op de richtlijn </a:t>
            </a:r>
            <a:r>
              <a:rPr lang="nl-NL" dirty="0" err="1" smtClean="0"/>
              <a:t>Infectieprefentie</a:t>
            </a:r>
            <a:r>
              <a:rPr lang="nl-NL" dirty="0" smtClean="0"/>
              <a:t> in de tandheelkundige praktijk (2007)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0852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Ziekte van Creutzfeldt-Jakob: patiënten moeten behandeld worden volgens (wip 2008) en aan het einde van de dag.</a:t>
            </a:r>
          </a:p>
          <a:p>
            <a:pPr marL="0" indent="0">
              <a:buNone/>
            </a:pPr>
            <a:r>
              <a:rPr lang="nl-NL" dirty="0" smtClean="0"/>
              <a:t>    gebruikt instrumentarium moet in 4% </a:t>
            </a:r>
            <a:r>
              <a:rPr lang="nl-NL" dirty="0" err="1" smtClean="0"/>
              <a:t>NaOH</a:t>
            </a:r>
            <a:r>
              <a:rPr lang="nl-NL" dirty="0" smtClean="0"/>
              <a:t> en                      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aansluitend minimaal 1 uur in de autoclaaf om de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besmettelijke </a:t>
            </a:r>
            <a:r>
              <a:rPr lang="nl-NL" dirty="0" err="1" smtClean="0"/>
              <a:t>prionen</a:t>
            </a:r>
            <a:r>
              <a:rPr lang="nl-NL" dirty="0" smtClean="0"/>
              <a:t> te elimineren.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Gebruik waar mogelijk disposables en verbrand deze na  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gebruik. Wanneer dit niet mogelijk is moet de patiënt 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in een gecontroleerde omgeving (gespecialiseerd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centrum) worden behandeld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20241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Legionella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water uit de behandelunit is onvoldoende van drinkwater kwaliteit. Het </a:t>
            </a:r>
            <a:r>
              <a:rPr lang="nl-NL" smtClean="0"/>
              <a:t>aantal overschrijd </a:t>
            </a:r>
            <a:r>
              <a:rPr lang="nl-NL" dirty="0" smtClean="0"/>
              <a:t>regelmatig het toegestane aantal van 200 per ml.</a:t>
            </a:r>
          </a:p>
          <a:p>
            <a:r>
              <a:rPr lang="nl-NL" dirty="0" smtClean="0"/>
              <a:t>Wekelijks moeten de leidingen worden ontkiemd, dit gebeurd  1 keer per week en geldt voor elke unit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92876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Technische maatregelen tegen legionellabacteriën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l-NL" dirty="0" smtClean="0"/>
              <a:t>Actieve </a:t>
            </a:r>
            <a:r>
              <a:rPr lang="nl-NL" dirty="0" err="1" smtClean="0"/>
              <a:t>terugzuiging</a:t>
            </a:r>
            <a:r>
              <a:rPr lang="nl-NL" dirty="0" smtClean="0"/>
              <a:t> van de boorkoppen uitschakelen.</a:t>
            </a:r>
          </a:p>
          <a:p>
            <a:r>
              <a:rPr lang="nl-NL" dirty="0" smtClean="0"/>
              <a:t>Lengte </a:t>
            </a:r>
            <a:r>
              <a:rPr lang="nl-NL" dirty="0" err="1" smtClean="0"/>
              <a:t>tss</a:t>
            </a:r>
            <a:r>
              <a:rPr lang="nl-NL" dirty="0" smtClean="0"/>
              <a:t> hoofdkraan en de waterleiding </a:t>
            </a:r>
            <a:r>
              <a:rPr lang="nl-NL" dirty="0" err="1" smtClean="0"/>
              <a:t>zi</a:t>
            </a:r>
            <a:r>
              <a:rPr lang="nl-NL" dirty="0" smtClean="0"/>
              <a:t> kort mogelijk houden</a:t>
            </a:r>
          </a:p>
          <a:p>
            <a:r>
              <a:rPr lang="nl-NL" dirty="0" smtClean="0"/>
              <a:t>Boiler in de unit uitschakelen (of verwijderen)</a:t>
            </a:r>
          </a:p>
          <a:p>
            <a:r>
              <a:rPr lang="nl-NL" dirty="0" smtClean="0"/>
              <a:t>Wateronthardingssysteem controleren op vervuiling</a:t>
            </a:r>
          </a:p>
          <a:p>
            <a:r>
              <a:rPr lang="nl-NL" dirty="0" smtClean="0"/>
              <a:t>Desinfectiesysteem aansluiten. </a:t>
            </a:r>
            <a:r>
              <a:rPr lang="nl-NL" dirty="0"/>
              <a:t>D</a:t>
            </a:r>
            <a:r>
              <a:rPr lang="nl-NL" dirty="0" smtClean="0"/>
              <a:t>esinfectie vloeistof met peroxide</a:t>
            </a:r>
          </a:p>
          <a:p>
            <a:r>
              <a:rPr lang="nl-NL" dirty="0" smtClean="0"/>
              <a:t>Alle leidingen moeten in 1x kunnen worden doorgespoeld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42806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Concrete maatregelen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Doorspoelen gedurende minimaal 30 seconden voor elke toevoerende waterleiding.</a:t>
            </a:r>
          </a:p>
          <a:p>
            <a:r>
              <a:rPr lang="nl-NL" dirty="0" err="1" smtClean="0"/>
              <a:t>Meerfunctiespuit</a:t>
            </a:r>
            <a:r>
              <a:rPr lang="nl-NL" dirty="0" smtClean="0"/>
              <a:t>; aansluiting </a:t>
            </a:r>
            <a:r>
              <a:rPr lang="nl-NL" dirty="0" err="1" smtClean="0"/>
              <a:t>airrotor</a:t>
            </a:r>
            <a:r>
              <a:rPr lang="nl-NL" dirty="0" smtClean="0"/>
              <a:t>; aansluiting micromotor; waterleiding ultrasoon </a:t>
            </a:r>
            <a:r>
              <a:rPr lang="nl-NL" dirty="0" err="1" smtClean="0"/>
              <a:t>tandsteenverwijderapparaat</a:t>
            </a:r>
            <a:r>
              <a:rPr lang="nl-NL" dirty="0"/>
              <a:t> </a:t>
            </a:r>
            <a:r>
              <a:rPr lang="nl-NL" dirty="0" smtClean="0"/>
              <a:t>aan het begin van de dag met nevelvrije opstelling. Spray wordt in een gesloten systeem opgevangen om de lucht niet te besmetten.</a:t>
            </a:r>
          </a:p>
          <a:p>
            <a:r>
              <a:rPr lang="nl-NL" dirty="0" smtClean="0"/>
              <a:t>Voor elke behandeling 10 seconden doorspoelen om losgekomen bacteriën weg te spoelen.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062052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Vermijden van direct 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Maatregelen hiervoor zijn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Dragen van handschoenen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Mond-neusmasker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Beschermbril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Beschermende kleding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39384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Dragen van handschoenen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Onbeschermde handen zijn met geen mogelijkheid echt schoon te krijgen!</a:t>
            </a:r>
          </a:p>
          <a:p>
            <a:r>
              <a:rPr lang="nl-NL" dirty="0" smtClean="0"/>
              <a:t>Waarom draag je handschoenen?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Beschermen de patiënt tegen infecties aan de handen van teamleden (wratten)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Ze beschermen teamleden tegen infectieziekten van de patiënt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Handschoenen pas aandoen wanneer patiënt in de stoel ligt. Dit geeft de patiënt het gevoel van veiligheid en hygiëne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Altijd handschoenen dragen tijdens de behandeling van patiënten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/>
              <a:t>Bij iedere patiënt nieuwe handschoenen aan doen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138017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Na een </a:t>
            </a:r>
            <a:r>
              <a:rPr lang="nl-NL" dirty="0" smtClean="0"/>
              <a:t>uur nieuwe </a:t>
            </a:r>
            <a:r>
              <a:rPr lang="nl-NL" dirty="0" smtClean="0"/>
              <a:t>handschoenen aan </a:t>
            </a:r>
            <a:r>
              <a:rPr lang="nl-NL" dirty="0" err="1" smtClean="0"/>
              <a:t>ivm</a:t>
            </a:r>
            <a:r>
              <a:rPr lang="nl-NL" dirty="0" smtClean="0"/>
              <a:t> beschadiging aan de handschoenen (poreus)</a:t>
            </a:r>
          </a:p>
          <a:p>
            <a:r>
              <a:rPr lang="nl-NL" dirty="0" err="1" smtClean="0"/>
              <a:t>Bonding</a:t>
            </a:r>
            <a:r>
              <a:rPr lang="nl-NL" dirty="0" smtClean="0"/>
              <a:t> op latex handschoenen beschermd de handen slechts 30 seconden, </a:t>
            </a:r>
            <a:r>
              <a:rPr lang="nl-NL" dirty="0" err="1" smtClean="0"/>
              <a:t>nitrile</a:t>
            </a:r>
            <a:r>
              <a:rPr lang="nl-NL" dirty="0" smtClean="0"/>
              <a:t> </a:t>
            </a:r>
            <a:r>
              <a:rPr lang="nl-NL" dirty="0" smtClean="0"/>
              <a:t>daar </a:t>
            </a:r>
            <a:r>
              <a:rPr lang="nl-NL" dirty="0" err="1" smtClean="0"/>
              <a:t>integen</a:t>
            </a:r>
            <a:r>
              <a:rPr lang="nl-NL" dirty="0" smtClean="0"/>
              <a:t> </a:t>
            </a:r>
            <a:r>
              <a:rPr lang="nl-NL" dirty="0" smtClean="0"/>
              <a:t>30 minuten tegen binnendringen van deze stof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5556447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Dragen van een mond-neusmasker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tweede belangrijke maatregel om direct contact </a:t>
            </a:r>
            <a:r>
              <a:rPr lang="nl-NL" dirty="0" err="1" smtClean="0"/>
              <a:t>tss</a:t>
            </a:r>
            <a:r>
              <a:rPr lang="nl-NL" dirty="0" smtClean="0"/>
              <a:t> teamleden en patiënt te vermijden.</a:t>
            </a:r>
          </a:p>
          <a:p>
            <a:r>
              <a:rPr lang="nl-NL" dirty="0" err="1" smtClean="0"/>
              <a:t>Aërosol</a:t>
            </a:r>
            <a:r>
              <a:rPr lang="nl-NL" dirty="0" smtClean="0"/>
              <a:t> komt tegen het masker aan, en wordt niet ingeademd.</a:t>
            </a:r>
          </a:p>
          <a:p>
            <a:r>
              <a:rPr lang="nl-NL" dirty="0" smtClean="0"/>
              <a:t>Wanneer het masker vochtig wordt neemt de bescherming af. Daarom is het van belang om bij elke patiënt het maskertje te vervangen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19361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Bescherming van de patiënt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Wanneer je verkouden bent helpt het masker de patiënt te beschermen.</a:t>
            </a:r>
          </a:p>
          <a:p>
            <a:r>
              <a:rPr lang="nl-NL" dirty="0" smtClean="0"/>
              <a:t>Wanneer je dan toch moet niezen draai je je 180 graden om. Door de kier in je masker kunnen </a:t>
            </a:r>
            <a:r>
              <a:rPr lang="nl-NL" dirty="0" err="1" smtClean="0"/>
              <a:t>mo’s</a:t>
            </a:r>
            <a:r>
              <a:rPr lang="nl-NL" dirty="0" smtClean="0"/>
              <a:t> daarlangs komen en alsnog bij de patiënt terecht komen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712148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Dragen van een beschermbril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Beschermbril is alleen ter bescherming van de teamleden</a:t>
            </a:r>
          </a:p>
          <a:p>
            <a:r>
              <a:rPr lang="nl-NL" dirty="0" err="1" smtClean="0"/>
              <a:t>Aërosol</a:t>
            </a:r>
            <a:r>
              <a:rPr lang="nl-NL" dirty="0" smtClean="0"/>
              <a:t> aan de behandelstoel zien we als infectieus. Indien in contact met het oogslijmvlies kan het al besmettelijk zijn.</a:t>
            </a:r>
          </a:p>
          <a:p>
            <a:r>
              <a:rPr lang="nl-NL" dirty="0" smtClean="0"/>
              <a:t>Ook spatletsel kan voorkomen worden </a:t>
            </a:r>
            <a:r>
              <a:rPr lang="nl-NL" dirty="0" err="1" smtClean="0"/>
              <a:t>dmv</a:t>
            </a:r>
            <a:r>
              <a:rPr lang="nl-NL" dirty="0" smtClean="0"/>
              <a:t> een bril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1322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r>
              <a:rPr lang="nl-NL" dirty="0" smtClean="0"/>
              <a:t>In elke tandartspraktijk moet infectiepreventie hoog in het vaandel staan</a:t>
            </a:r>
          </a:p>
          <a:p>
            <a:r>
              <a:rPr lang="nl-NL" dirty="0" smtClean="0"/>
              <a:t>Daarvoor moet er geïnvesteerd worden in kostbare apparatuur, maar ook in tijd voor het personeel om alle hygiënische maatregelen uit te kunnen voeren</a:t>
            </a:r>
          </a:p>
          <a:p>
            <a:r>
              <a:rPr lang="nl-NL" dirty="0" smtClean="0"/>
              <a:t>Daarnaast moet er ook aandacht zijn voor persoonlijke hygiëne, goede afzuigmethoden en juiste routing van het instrumentarium.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695065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Dragen van beschermende kleding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Werkkleding is aan te raden (</a:t>
            </a:r>
            <a:r>
              <a:rPr lang="nl-NL" dirty="0" err="1" smtClean="0"/>
              <a:t>incl</a:t>
            </a:r>
            <a:r>
              <a:rPr lang="nl-NL" dirty="0" smtClean="0"/>
              <a:t> schoenen), dit is wasbaar op 65 graden en soms zelfs op </a:t>
            </a:r>
            <a:r>
              <a:rPr lang="nl-NL" dirty="0" smtClean="0"/>
              <a:t>95 graden</a:t>
            </a:r>
            <a:r>
              <a:rPr lang="nl-NL" dirty="0" smtClean="0"/>
              <a:t>. </a:t>
            </a:r>
          </a:p>
          <a:p>
            <a:r>
              <a:rPr lang="nl-NL" dirty="0" smtClean="0"/>
              <a:t>Liefst wit zodat je duidelijk kan zien dat je kleding vies is.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2599828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Persoonlijke hygiëne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 smtClean="0"/>
              <a:t>Wondjes aan de handen en het gezicht afdekken met watervaste pleisters</a:t>
            </a:r>
          </a:p>
          <a:p>
            <a:r>
              <a:rPr lang="nl-NL" dirty="0" smtClean="0"/>
              <a:t>Korte schone nagels, zonder nagellak. </a:t>
            </a:r>
          </a:p>
          <a:p>
            <a:r>
              <a:rPr lang="nl-NL" dirty="0" smtClean="0"/>
              <a:t>Losse haren uit het gezicht, dit voorkomt dat je ze iedere keer aan de kant wil vegen.</a:t>
            </a:r>
          </a:p>
          <a:p>
            <a:r>
              <a:rPr lang="nl-NL" dirty="0" smtClean="0"/>
              <a:t>Alle sierraden van handen en polsen afhalen</a:t>
            </a:r>
          </a:p>
          <a:p>
            <a:r>
              <a:rPr lang="nl-NL" dirty="0" smtClean="0"/>
              <a:t>Handen wassen volgens voorschrift</a:t>
            </a:r>
          </a:p>
          <a:p>
            <a:r>
              <a:rPr lang="nl-NL" dirty="0" smtClean="0"/>
              <a:t>Wegwerpzakdoekjes gebruiken </a:t>
            </a:r>
            <a:r>
              <a:rPr lang="nl-NL" dirty="0" err="1" smtClean="0"/>
              <a:t>ipv</a:t>
            </a:r>
            <a:r>
              <a:rPr lang="nl-NL" dirty="0" smtClean="0"/>
              <a:t> stoffen zakdoek.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64634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Beperken van overdracht via indirect contact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/>
              <a:t>H</a:t>
            </a:r>
            <a:r>
              <a:rPr lang="nl-NL" dirty="0" smtClean="0"/>
              <a:t>iertoe worden de volgende maatregelen genomen:</a:t>
            </a:r>
          </a:p>
          <a:p>
            <a:r>
              <a:rPr lang="nl-NL" dirty="0" smtClean="0"/>
              <a:t>Beperking van besmettelijke </a:t>
            </a:r>
            <a:r>
              <a:rPr lang="nl-NL" dirty="0" err="1" smtClean="0"/>
              <a:t>aërosol</a:t>
            </a:r>
            <a:r>
              <a:rPr lang="nl-NL" dirty="0" smtClean="0"/>
              <a:t> </a:t>
            </a:r>
            <a:r>
              <a:rPr lang="nl-NL" dirty="0" err="1" smtClean="0"/>
              <a:t>dmv</a:t>
            </a:r>
            <a:r>
              <a:rPr lang="nl-NL" dirty="0" smtClean="0"/>
              <a:t>: goede afzuigtechniek; gebruik cofferdam; </a:t>
            </a:r>
            <a:r>
              <a:rPr lang="nl-NL" dirty="0" smtClean="0"/>
              <a:t>patiënten </a:t>
            </a:r>
            <a:r>
              <a:rPr lang="nl-NL" dirty="0" smtClean="0"/>
              <a:t>laten spoelen met chloorhexidine; dragen van ongepoederde onderzoekshandschoenen</a:t>
            </a:r>
          </a:p>
          <a:p>
            <a:r>
              <a:rPr lang="nl-NL" dirty="0" smtClean="0"/>
              <a:t>Voorkomen van smeercontaminatie </a:t>
            </a:r>
            <a:r>
              <a:rPr lang="nl-NL" dirty="0" err="1" smtClean="0"/>
              <a:t>dmv</a:t>
            </a:r>
            <a:r>
              <a:rPr lang="nl-NL" dirty="0" smtClean="0"/>
              <a:t>; correct omgaan met de handschoenen; juiste gebruik van mond-neusmasker; adequate desinfectie van de werkomgeving; gebruik disposables; </a:t>
            </a:r>
            <a:r>
              <a:rPr lang="nl-NL" dirty="0" err="1" smtClean="0"/>
              <a:t>unidose</a:t>
            </a:r>
            <a:r>
              <a:rPr lang="nl-NL" dirty="0" smtClean="0"/>
              <a:t> verpakkingen</a:t>
            </a:r>
          </a:p>
        </p:txBody>
      </p:sp>
    </p:spTree>
    <p:extLst>
      <p:ext uri="{BB962C8B-B14F-4D97-AF65-F5344CB8AC3E}">
        <p14:creationId xmlns:p14="http://schemas.microsoft.com/office/powerpoint/2010/main" val="252980517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Voor desinfectie van de oppervlakken kan je 70-80% alcohol gebruiken</a:t>
            </a:r>
          </a:p>
          <a:p>
            <a:r>
              <a:rPr lang="nl-NL" dirty="0" smtClean="0"/>
              <a:t>Disposables zijn erg handig want na </a:t>
            </a:r>
            <a:r>
              <a:rPr lang="nl-NL" dirty="0" smtClean="0"/>
              <a:t>1 </a:t>
            </a:r>
            <a:r>
              <a:rPr lang="nl-NL" dirty="0" err="1" smtClean="0"/>
              <a:t>malig</a:t>
            </a:r>
            <a:r>
              <a:rPr lang="nl-NL" dirty="0" smtClean="0"/>
              <a:t> </a:t>
            </a:r>
            <a:r>
              <a:rPr lang="nl-NL" dirty="0" smtClean="0"/>
              <a:t>gebruik gooi je ze weg. De kans op </a:t>
            </a:r>
            <a:r>
              <a:rPr lang="nl-NL" dirty="0" smtClean="0"/>
              <a:t>smeer </a:t>
            </a:r>
            <a:r>
              <a:rPr lang="nl-NL" dirty="0" err="1" smtClean="0"/>
              <a:t>conterminatie</a:t>
            </a:r>
            <a:r>
              <a:rPr lang="nl-NL" dirty="0" smtClean="0"/>
              <a:t> </a:t>
            </a:r>
            <a:r>
              <a:rPr lang="nl-NL" dirty="0" smtClean="0"/>
              <a:t>of kruisbesmetting is laag.</a:t>
            </a:r>
          </a:p>
          <a:p>
            <a:r>
              <a:rPr lang="nl-NL" dirty="0" smtClean="0"/>
              <a:t>Om kruisbesmetting te voorkomen moet je de instrument goed schoon hebben. De juiste volgorde is reiniging, desinfectie en sterilisatie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0329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Dit was een samenvatting uit een extra lesboek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7564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92500" lnSpcReduction="10000"/>
          </a:bodyPr>
          <a:lstStyle/>
          <a:p>
            <a:r>
              <a:rPr lang="nl-NL" dirty="0" smtClean="0"/>
              <a:t>De richtlijn infectiepreventie in de tandheelkundige praktijk biedt houvast om te komen tot optimale zorg</a:t>
            </a:r>
          </a:p>
          <a:p>
            <a:r>
              <a:rPr lang="nl-NL" dirty="0" smtClean="0"/>
              <a:t>Deze richtlijn wordt gezien als “golden standard” op gebied van hygiëne in de tandheelkunde</a:t>
            </a:r>
          </a:p>
          <a:p>
            <a:r>
              <a:rPr lang="nl-NL" dirty="0" smtClean="0"/>
              <a:t>Deze richtlijn is niet bindend zoals een wet. Daarom mag je er ook van afwijken naar eigen inzicht en mogelijkheden.</a:t>
            </a:r>
          </a:p>
          <a:p>
            <a:r>
              <a:rPr lang="nl-NL" dirty="0" smtClean="0"/>
              <a:t>Echter moet het uiteindelijke resultaat niet minder zijn dan dat wat in de Richtlijn staat voorgeschreven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52301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nl-NL" dirty="0" smtClean="0"/>
              <a:t>Eigenlijk moeten we er voor zorgen dat er geen bloed en speeksel verspreid wordt. </a:t>
            </a:r>
          </a:p>
          <a:p>
            <a:r>
              <a:rPr lang="nl-NL" dirty="0" smtClean="0"/>
              <a:t>De mond is een bron van besmettelijke micro-organismen, maar ook een opening voor micro-organismen</a:t>
            </a:r>
          </a:p>
          <a:p>
            <a:r>
              <a:rPr lang="nl-NL" dirty="0" smtClean="0"/>
              <a:t>Er is een besmetting in de praktijk zichtbaar gemaakt d.m.v. vingerverf.</a:t>
            </a:r>
          </a:p>
          <a:p>
            <a:r>
              <a:rPr lang="nl-NL" dirty="0" smtClean="0"/>
              <a:t>Hieronder beschreven hoe dit in zijn werk is gegaan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46238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nl-NL" dirty="0" smtClean="0"/>
              <a:t>TEST</a:t>
            </a:r>
          </a:p>
          <a:p>
            <a:r>
              <a:rPr lang="nl-NL" dirty="0" smtClean="0"/>
              <a:t>De patiënt kreeg voor de test vingerverf in de mond. De behandeling werd uitgevoerd door een alleen werkende preventieassistente en bestond uit het opnemen van de pocketstatus, het verwijderen van </a:t>
            </a:r>
            <a:r>
              <a:rPr lang="nl-NL" b="1" dirty="0" err="1" smtClean="0"/>
              <a:t>supragingivaal</a:t>
            </a:r>
            <a:r>
              <a:rPr lang="nl-NL" dirty="0" smtClean="0"/>
              <a:t> tandsteen 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(onder het tandvlees) met  ultrasone apparatuur</a:t>
            </a:r>
          </a:p>
          <a:p>
            <a:pPr marL="0" indent="0">
              <a:buNone/>
            </a:pPr>
            <a:r>
              <a:rPr lang="nl-NL" dirty="0"/>
              <a:t> </a:t>
            </a:r>
            <a:r>
              <a:rPr lang="nl-NL" dirty="0" smtClean="0"/>
              <a:t>   en het polijsten van de gebitselementen</a:t>
            </a:r>
          </a:p>
          <a:p>
            <a:r>
              <a:rPr lang="nl-NL" dirty="0" smtClean="0"/>
              <a:t>Na de behandeling was het verf terug te vinden op uiteenlopende plaatsen.</a:t>
            </a:r>
          </a:p>
          <a:p>
            <a:r>
              <a:rPr lang="nl-NL" dirty="0" smtClean="0"/>
              <a:t>Nl: bedieningspaneel van de unit; </a:t>
            </a:r>
            <a:r>
              <a:rPr lang="nl-NL" dirty="0" err="1" smtClean="0"/>
              <a:t>meerfunctiespuit</a:t>
            </a:r>
            <a:r>
              <a:rPr lang="nl-NL" dirty="0" smtClean="0"/>
              <a:t>; afzuiger en houder; en natuurlijk het gebruikte instrumentarium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63843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Ook in de omgeving was besmetting geconstateerd; de bril van de patiënt EN behandelaar; op het jasje en mondmasker van de behandelaar en tenslotte de pen en pocketstatus</a:t>
            </a:r>
          </a:p>
          <a:p>
            <a:r>
              <a:rPr lang="nl-NL" dirty="0" smtClean="0"/>
              <a:t>Waar je om moet denken als assistente is  Bronherkenning;  vermijden van direct contact tussen patiënt en team; beperken van overdracht van M.O. via direct contact.</a:t>
            </a:r>
          </a:p>
          <a:p>
            <a:r>
              <a:rPr lang="nl-NL" dirty="0" smtClean="0"/>
              <a:t>Door deze maatregelen is niet alleen de veiligheid van de patiënt gewaarborgd, maar ook die van het behandelteam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48212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Richtlijnen mag je vanaf wijken, maar niet van de </a:t>
            </a:r>
            <a:r>
              <a:rPr lang="nl-NL" dirty="0" err="1" smtClean="0"/>
              <a:t>ARBO-wet</a:t>
            </a:r>
            <a:r>
              <a:rPr lang="nl-NL" dirty="0" smtClean="0"/>
              <a:t>. </a:t>
            </a:r>
          </a:p>
          <a:p>
            <a:r>
              <a:rPr lang="nl-NL" dirty="0" smtClean="0"/>
              <a:t>Hierin staat dat je verplicht een (bescherm)bril moet dragen voor je eigen bescherming m.b.t. spatletsel.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05818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Bronherkenning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afnemen van een anamnese behoord uitgevoerd te worden volgens het standaard </a:t>
            </a:r>
            <a:r>
              <a:rPr lang="nl-NL" dirty="0" err="1" smtClean="0"/>
              <a:t>Modified</a:t>
            </a:r>
            <a:r>
              <a:rPr lang="nl-NL" dirty="0" smtClean="0"/>
              <a:t> ASA risicoscorelijst.</a:t>
            </a:r>
          </a:p>
          <a:p>
            <a:r>
              <a:rPr lang="nl-NL" dirty="0" smtClean="0"/>
              <a:t>Dit om medische risico’s op te sporen tijdens medische behandelingen. Ook om te zien of een patiënt een besmettingsgevaar vormt tijdens tandheelkundige behandelingen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3275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318051"/>
          </a:xfrm>
        </p:spPr>
        <p:txBody>
          <a:bodyPr>
            <a:normAutofit/>
          </a:bodyPr>
          <a:lstStyle/>
          <a:p>
            <a:r>
              <a:rPr lang="nl-NL" dirty="0" smtClean="0"/>
              <a:t>Voor HIV geld : vermijden van vorming ven besmettelijk </a:t>
            </a:r>
            <a:r>
              <a:rPr lang="nl-NL" dirty="0" err="1" smtClean="0"/>
              <a:t>aërosol</a:t>
            </a:r>
            <a:endParaRPr lang="nl-NL" dirty="0" smtClean="0"/>
          </a:p>
          <a:p>
            <a:r>
              <a:rPr lang="nl-NL" dirty="0" smtClean="0"/>
              <a:t>Hepatitis B besmetting na prikaccidenten</a:t>
            </a:r>
          </a:p>
          <a:p>
            <a:r>
              <a:rPr lang="nl-NL" dirty="0" smtClean="0"/>
              <a:t>Tuberculose (open tuberculose); verspreiding via </a:t>
            </a:r>
            <a:r>
              <a:rPr lang="nl-NL" dirty="0" err="1" smtClean="0"/>
              <a:t>aërosol</a:t>
            </a:r>
            <a:r>
              <a:rPr lang="nl-NL" dirty="0" smtClean="0"/>
              <a:t> en stof in de praktijk</a:t>
            </a:r>
          </a:p>
          <a:p>
            <a:r>
              <a:rPr lang="nl-NL" dirty="0" smtClean="0"/>
              <a:t>MRSA infectie: resistente micro-organismen kunnen niet bestreden worden. Liefst aan het einde van de dag behandelen en volgens richtlijn Maatregelen tegen overdracht van bijzondere resistente </a:t>
            </a:r>
            <a:r>
              <a:rPr lang="nl-NL" dirty="0" err="1" smtClean="0"/>
              <a:t>MO’s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2190491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</TotalTime>
  <Words>1192</Words>
  <Application>Microsoft Office PowerPoint</Application>
  <PresentationFormat>Diavoorstelling (4:3)</PresentationFormat>
  <Paragraphs>99</Paragraphs>
  <Slides>24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24</vt:i4>
      </vt:variant>
    </vt:vector>
  </HeadingPairs>
  <TitlesOfParts>
    <vt:vector size="25" baseType="lpstr">
      <vt:lpstr>Kantoorthema</vt:lpstr>
      <vt:lpstr>Infectiepreventie van AtotZ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Bronherkenning </vt:lpstr>
      <vt:lpstr>PowerPoint-presentatie</vt:lpstr>
      <vt:lpstr>PowerPoint-presentatie</vt:lpstr>
      <vt:lpstr>Legionella</vt:lpstr>
      <vt:lpstr>Technische maatregelen tegen legionellabacteriën</vt:lpstr>
      <vt:lpstr>Concrete maatregelen</vt:lpstr>
      <vt:lpstr>Vermijden van direct contact</vt:lpstr>
      <vt:lpstr>Dragen van handschoenen</vt:lpstr>
      <vt:lpstr>PowerPoint-presentatie</vt:lpstr>
      <vt:lpstr>Dragen van een mond-neusmasker</vt:lpstr>
      <vt:lpstr>Bescherming van de patiënt</vt:lpstr>
      <vt:lpstr>Dragen van een beschermbril</vt:lpstr>
      <vt:lpstr>Dragen van beschermende kleding</vt:lpstr>
      <vt:lpstr>Persoonlijke hygiëne</vt:lpstr>
      <vt:lpstr>Beperken van overdracht via indirect contact</vt:lpstr>
      <vt:lpstr>PowerPoint-presentatie</vt:lpstr>
      <vt:lpstr>Dit was een samenvatting uit een extra lesboek </vt:lpstr>
    </vt:vector>
  </TitlesOfParts>
  <Company>Noorderpoort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Infectiepreventie van AtotZ</dc:title>
  <dc:creator>gebruiker</dc:creator>
  <cp:lastModifiedBy>Sprenger-van den Berg,J.</cp:lastModifiedBy>
  <cp:revision>17</cp:revision>
  <dcterms:created xsi:type="dcterms:W3CDTF">2011-10-28T11:14:50Z</dcterms:created>
  <dcterms:modified xsi:type="dcterms:W3CDTF">2016-10-23T13:27:21Z</dcterms:modified>
</cp:coreProperties>
</file>